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7" r:id="rId3"/>
    <p:sldId id="260" r:id="rId4"/>
    <p:sldId id="261" r:id="rId5"/>
    <p:sldId id="26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07" autoAdjust="0"/>
    <p:restoredTop sz="94660"/>
  </p:normalViewPr>
  <p:slideViewPr>
    <p:cSldViewPr>
      <p:cViewPr varScale="1">
        <p:scale>
          <a:sx n="118" d="100"/>
          <a:sy n="118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8706564480085097E-2"/>
          <c:y val="3.826256146977821E-2"/>
          <c:w val="0.93972823602477684"/>
          <c:h val="0.786108642249626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Кураторські години</c:v>
                </c:pt>
              </c:strCache>
            </c:strRef>
          </c:tx>
          <c:invertIfNegative val="0"/>
          <c:dLbls>
            <c:dLbl>
              <c:idx val="0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Університет в цілому</c:v>
                </c:pt>
                <c:pt idx="1">
                  <c:v>Гуманітарний інститут</c:v>
                </c:pt>
                <c:pt idx="2">
                  <c:v>Інститут мистецтв</c:v>
                </c:pt>
                <c:pt idx="3">
                  <c:v>Інститут суспільства</c:v>
                </c:pt>
                <c:pt idx="4">
                  <c:v>Інститут людини</c:v>
                </c:pt>
                <c:pt idx="5">
                  <c:v>Педагогічний інститут</c:v>
                </c:pt>
                <c:pt idx="6">
                  <c:v>Університетський коледж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2.9</c:v>
                </c:pt>
                <c:pt idx="1">
                  <c:v>2.4</c:v>
                </c:pt>
                <c:pt idx="2">
                  <c:v>2.4</c:v>
                </c:pt>
                <c:pt idx="3">
                  <c:v>1.8</c:v>
                </c:pt>
                <c:pt idx="4">
                  <c:v>2.1</c:v>
                </c:pt>
                <c:pt idx="5">
                  <c:v>3.6</c:v>
                </c:pt>
                <c:pt idx="6">
                  <c:v>4.3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Соціальний проект «З Києвом і для Києва»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7825997475690312E-3"/>
                  <c:y val="-2.4363764655604316E-7"/>
                </c:manualLayout>
              </c:layout>
              <c:numFmt formatCode="#,##0.0" sourceLinked="0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numFmt formatCode="#,##0.0" sourceLinked="0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numFmt formatCode="#,##0.0" sourceLinked="0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numFmt formatCode="#,##0.0" sourceLinked="0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en-US" sz="900"/>
                      <a:t>2,4</a:t>
                    </a:r>
                  </a:p>
                </c:rich>
              </c:tx>
              <c:numFmt formatCode="#,##0.0" sourceLinked="0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numFmt formatCode="#,##0.0" sourceLinked="0"/>
              <c:spPr/>
              <c:txPr>
                <a:bodyPr/>
                <a:lstStyle/>
                <a:p>
                  <a:pPr>
                    <a:defRPr sz="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Університет в цілому</c:v>
                </c:pt>
                <c:pt idx="1">
                  <c:v>Гуманітарний інститут</c:v>
                </c:pt>
                <c:pt idx="2">
                  <c:v>Інститут мистецтв</c:v>
                </c:pt>
                <c:pt idx="3">
                  <c:v>Інститут суспільства</c:v>
                </c:pt>
                <c:pt idx="4">
                  <c:v>Інститут людини</c:v>
                </c:pt>
                <c:pt idx="5">
                  <c:v>Педагогічний інститут</c:v>
                </c:pt>
                <c:pt idx="6">
                  <c:v>Університетський коледж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</c:v>
                </c:pt>
                <c:pt idx="1">
                  <c:v>1.7</c:v>
                </c:pt>
                <c:pt idx="2">
                  <c:v>2.7</c:v>
                </c:pt>
                <c:pt idx="3">
                  <c:v>1.6</c:v>
                </c:pt>
                <c:pt idx="4">
                  <c:v>1.5</c:v>
                </c:pt>
                <c:pt idx="5">
                  <c:v>2.4</c:v>
                </c:pt>
                <c:pt idx="6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Благодійні та волонтерські заходи Університету</c:v>
                </c:pt>
              </c:strCache>
            </c:strRef>
          </c:tx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Університет в цілому</c:v>
                </c:pt>
                <c:pt idx="1">
                  <c:v>Гуманітарний інститут</c:v>
                </c:pt>
                <c:pt idx="2">
                  <c:v>Інститут мистецтв</c:v>
                </c:pt>
                <c:pt idx="3">
                  <c:v>Інститут суспільства</c:v>
                </c:pt>
                <c:pt idx="4">
                  <c:v>Інститут людини</c:v>
                </c:pt>
                <c:pt idx="5">
                  <c:v>Педагогічний інститут</c:v>
                </c:pt>
                <c:pt idx="6">
                  <c:v>Університетський коледж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2</c:v>
                </c:pt>
                <c:pt idx="1">
                  <c:v>1.8</c:v>
                </c:pt>
                <c:pt idx="2">
                  <c:v>2</c:v>
                </c:pt>
                <c:pt idx="3">
                  <c:v>1.9</c:v>
                </c:pt>
                <c:pt idx="4">
                  <c:v>1.9</c:v>
                </c:pt>
                <c:pt idx="5">
                  <c:v>2.1</c:v>
                </c:pt>
                <c:pt idx="6">
                  <c:v>2.1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Відвідування у складі своїх академічних груп різних заходів за межами Університету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456499368922578E-3"/>
                  <c:y val="-3.0941981105413238E-2"/>
                </c:manualLayout>
              </c:layout>
              <c:numFmt formatCode="#,##0.0" sourceLinked="0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numFmt formatCode="#,##0.0" sourceLinked="0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numFmt formatCode="#,##0.0" sourceLinked="0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0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Університет в цілому</c:v>
                </c:pt>
                <c:pt idx="1">
                  <c:v>Гуманітарний інститут</c:v>
                </c:pt>
                <c:pt idx="2">
                  <c:v>Інститут мистецтв</c:v>
                </c:pt>
                <c:pt idx="3">
                  <c:v>Інститут суспільства</c:v>
                </c:pt>
                <c:pt idx="4">
                  <c:v>Інститут людини</c:v>
                </c:pt>
                <c:pt idx="5">
                  <c:v>Педагогічний інститут</c:v>
                </c:pt>
                <c:pt idx="6">
                  <c:v>Університетський коледж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2.8</c:v>
                </c:pt>
                <c:pt idx="1">
                  <c:v>2.8</c:v>
                </c:pt>
                <c:pt idx="2">
                  <c:v>3</c:v>
                </c:pt>
                <c:pt idx="3">
                  <c:v>2.7</c:v>
                </c:pt>
                <c:pt idx="4">
                  <c:v>2.5</c:v>
                </c:pt>
                <c:pt idx="5">
                  <c:v>2.7</c:v>
                </c:pt>
                <c:pt idx="6">
                  <c:v>3.2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Культурно-мистецькі заходи у межах Університету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65199495138062E-2"/>
                  <c:y val="-3.0941981105413238E-3"/>
                </c:manualLayout>
              </c:layout>
              <c:spPr>
                <a:noFill/>
                <a:ln>
                  <a:noFill/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spPr>
                <a:solidFill>
                  <a:srgbClr val="00B050"/>
                </a:solidFill>
                <a:ln w="12700" cmpd="sng"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0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7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Університет в цілому</c:v>
                </c:pt>
                <c:pt idx="1">
                  <c:v>Гуманітарний інститут</c:v>
                </c:pt>
                <c:pt idx="2">
                  <c:v>Інститут мистецтв</c:v>
                </c:pt>
                <c:pt idx="3">
                  <c:v>Інститут суспільства</c:v>
                </c:pt>
                <c:pt idx="4">
                  <c:v>Інститут людини</c:v>
                </c:pt>
                <c:pt idx="5">
                  <c:v>Педагогічний інститут</c:v>
                </c:pt>
                <c:pt idx="6">
                  <c:v>Університетський коледж</c:v>
                </c:pt>
              </c:strCache>
            </c:strRef>
          </c:cat>
          <c:val>
            <c:numRef>
              <c:f>Лист1!$F$2:$F$8</c:f>
              <c:numCache>
                <c:formatCode>General</c:formatCode>
                <c:ptCount val="7"/>
                <c:pt idx="0">
                  <c:v>2.4</c:v>
                </c:pt>
                <c:pt idx="1">
                  <c:v>2.5</c:v>
                </c:pt>
                <c:pt idx="2">
                  <c:v>3.1</c:v>
                </c:pt>
                <c:pt idx="3">
                  <c:v>2.4</c:v>
                </c:pt>
                <c:pt idx="4">
                  <c:v>1.9</c:v>
                </c:pt>
                <c:pt idx="5">
                  <c:v>2.4</c:v>
                </c:pt>
                <c:pt idx="6">
                  <c:v>2.5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Концертно-розважальні заходи у межах Університету</c:v>
                </c:pt>
              </c:strCache>
            </c:strRef>
          </c:tx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Університет в цілому</c:v>
                </c:pt>
                <c:pt idx="1">
                  <c:v>Гуманітарний інститут</c:v>
                </c:pt>
                <c:pt idx="2">
                  <c:v>Інститут мистецтв</c:v>
                </c:pt>
                <c:pt idx="3">
                  <c:v>Інститут суспільства</c:v>
                </c:pt>
                <c:pt idx="4">
                  <c:v>Інститут людини</c:v>
                </c:pt>
                <c:pt idx="5">
                  <c:v>Педагогічний інститут</c:v>
                </c:pt>
                <c:pt idx="6">
                  <c:v>Університетський коледж</c:v>
                </c:pt>
              </c:strCache>
            </c:strRef>
          </c:cat>
          <c:val>
            <c:numRef>
              <c:f>Лист1!$G$2:$G$8</c:f>
              <c:numCache>
                <c:formatCode>General</c:formatCode>
                <c:ptCount val="7"/>
                <c:pt idx="0">
                  <c:v>2.4</c:v>
                </c:pt>
                <c:pt idx="1">
                  <c:v>2.5</c:v>
                </c:pt>
                <c:pt idx="2">
                  <c:v>2.7</c:v>
                </c:pt>
                <c:pt idx="3">
                  <c:v>2.4</c:v>
                </c:pt>
                <c:pt idx="4">
                  <c:v>2.1</c:v>
                </c:pt>
                <c:pt idx="5">
                  <c:v>2.5</c:v>
                </c:pt>
                <c:pt idx="6">
                  <c:v>2.5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Спортивно-оздоровчі заходи Університету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9.2825943316239713E-3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Університет в цілому</c:v>
                </c:pt>
                <c:pt idx="1">
                  <c:v>Гуманітарний інститут</c:v>
                </c:pt>
                <c:pt idx="2">
                  <c:v>Інститут мистецтв</c:v>
                </c:pt>
                <c:pt idx="3">
                  <c:v>Інститут суспільства</c:v>
                </c:pt>
                <c:pt idx="4">
                  <c:v>Інститут людини</c:v>
                </c:pt>
                <c:pt idx="5">
                  <c:v>Педагогічний інститут</c:v>
                </c:pt>
                <c:pt idx="6">
                  <c:v>Університетський коледж</c:v>
                </c:pt>
              </c:strCache>
            </c:strRef>
          </c:cat>
          <c:val>
            <c:numRef>
              <c:f>Лист1!$H$2:$H$8</c:f>
              <c:numCache>
                <c:formatCode>General</c:formatCode>
                <c:ptCount val="7"/>
                <c:pt idx="0">
                  <c:v>1.8</c:v>
                </c:pt>
                <c:pt idx="1">
                  <c:v>1.9</c:v>
                </c:pt>
                <c:pt idx="2">
                  <c:v>1.8</c:v>
                </c:pt>
                <c:pt idx="3">
                  <c:v>1.6</c:v>
                </c:pt>
                <c:pt idx="4">
                  <c:v>1.4</c:v>
                </c:pt>
                <c:pt idx="5">
                  <c:v>2.1</c:v>
                </c:pt>
                <c:pt idx="6">
                  <c:v>2.1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ІНДЕКС УЧАСТІ В УНІВЕРСИТЕТСЬКОМУ ЖИТТІ</c:v>
                </c:pt>
              </c:strCache>
            </c:strRef>
          </c:tx>
          <c:invertIfNegative val="0"/>
          <c:dLbls>
            <c:dLbl>
              <c:idx val="0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>
                <a:solidFill>
                  <a:srgbClr val="FFFF00"/>
                </a:solidFill>
                <a:ln>
                  <a:solidFill>
                    <a:sysClr val="windowText" lastClr="000000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pPr>
                <a:solidFill>
                  <a:srgbClr val="FFFF00"/>
                </a:solidFill>
                <a:ln>
                  <a:solidFill>
                    <a:sysClr val="windowText" lastClr="000000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pPr>
                <a:solidFill>
                  <a:srgbClr val="00B050"/>
                </a:solidFill>
                <a:ln>
                  <a:solidFill>
                    <a:sysClr val="windowText" lastClr="000000"/>
                  </a:solidFill>
                </a:ln>
              </c:spPr>
              <c:txPr>
                <a:bodyPr/>
                <a:lstStyle/>
                <a:p>
                  <a:pPr>
                    <a:defRPr sz="10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solidFill>
                  <a:srgbClr val="00B050"/>
                </a:solidFill>
                <a:ln>
                  <a:solidFill>
                    <a:sysClr val="windowText" lastClr="000000"/>
                  </a:solidFill>
                </a:ln>
              </c:spPr>
              <c:txPr>
                <a:bodyPr/>
                <a:lstStyle/>
                <a:p>
                  <a:pPr>
                    <a:defRPr sz="10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solidFill>
                  <a:sysClr val="windowText" lastClr="000000"/>
                </a:solidFill>
              </a:ln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Університет в цілому</c:v>
                </c:pt>
                <c:pt idx="1">
                  <c:v>Гуманітарний інститут</c:v>
                </c:pt>
                <c:pt idx="2">
                  <c:v>Інститут мистецтв</c:v>
                </c:pt>
                <c:pt idx="3">
                  <c:v>Інститут суспільства</c:v>
                </c:pt>
                <c:pt idx="4">
                  <c:v>Інститут людини</c:v>
                </c:pt>
                <c:pt idx="5">
                  <c:v>Педагогічний інститут</c:v>
                </c:pt>
                <c:pt idx="6">
                  <c:v>Університетський коледж</c:v>
                </c:pt>
              </c:strCache>
            </c:strRef>
          </c:cat>
          <c:val>
            <c:numRef>
              <c:f>Лист1!$I$2:$I$8</c:f>
              <c:numCache>
                <c:formatCode>General</c:formatCode>
                <c:ptCount val="7"/>
                <c:pt idx="0">
                  <c:v>2.2999999999999998</c:v>
                </c:pt>
                <c:pt idx="1">
                  <c:v>2.2000000000000002</c:v>
                </c:pt>
                <c:pt idx="2">
                  <c:v>2.5</c:v>
                </c:pt>
                <c:pt idx="3">
                  <c:v>2.1</c:v>
                </c:pt>
                <c:pt idx="4">
                  <c:v>1.9</c:v>
                </c:pt>
                <c:pt idx="5">
                  <c:v>2.6</c:v>
                </c:pt>
                <c:pt idx="6">
                  <c:v>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2412400"/>
        <c:axId val="232428440"/>
      </c:barChart>
      <c:catAx>
        <c:axId val="232412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anchor="t" anchorCtr="0"/>
          <a:lstStyle/>
          <a:p>
            <a:pPr>
              <a:defRPr sz="1200" b="1"/>
            </a:pPr>
            <a:endParaRPr lang="ru-RU"/>
          </a:p>
        </c:txPr>
        <c:crossAx val="232428440"/>
        <c:crossesAt val="0"/>
        <c:auto val="1"/>
        <c:lblAlgn val="ctr"/>
        <c:lblOffset val="100"/>
        <c:noMultiLvlLbl val="0"/>
      </c:catAx>
      <c:valAx>
        <c:axId val="232428440"/>
        <c:scaling>
          <c:orientation val="minMax"/>
          <c:min val="0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232412400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Університет в цілому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0"/>
                  <c:y val="-3.04084986725612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Кураторські години</c:v>
                </c:pt>
                <c:pt idx="1">
                  <c:v>Соціальний проект «З Києвом і для Києва»</c:v>
                </c:pt>
                <c:pt idx="2">
                  <c:v>Благодійні та волонтерські заходи Університету</c:v>
                </c:pt>
                <c:pt idx="3">
                  <c:v>Відвідування у складі своїх академічних груп різних заходів за межами Університету</c:v>
                </c:pt>
                <c:pt idx="4">
                  <c:v>Культурно-мистецькі заходи у межах Університету</c:v>
                </c:pt>
                <c:pt idx="5">
                  <c:v>Концертно-розважальні заходи у межах Університету</c:v>
                </c:pt>
                <c:pt idx="6">
                  <c:v>Спортивно-оздоровчі заходи Університету</c:v>
                </c:pt>
                <c:pt idx="7">
                  <c:v>ІНДЕКС УЧАСТІ В УНІВЕРСИТЕТСЬКОМУ ЖИТТІ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2.9</c:v>
                </c:pt>
                <c:pt idx="1">
                  <c:v>2</c:v>
                </c:pt>
                <c:pt idx="2">
                  <c:v>2</c:v>
                </c:pt>
                <c:pt idx="3">
                  <c:v>2.8</c:v>
                </c:pt>
                <c:pt idx="4">
                  <c:v>2.4</c:v>
                </c:pt>
                <c:pt idx="5">
                  <c:v>2.4</c:v>
                </c:pt>
                <c:pt idx="6">
                  <c:v>1.8</c:v>
                </c:pt>
                <c:pt idx="7">
                  <c:v>2.2999999999999998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Гуманітарний інститут</c:v>
                </c:pt>
              </c:strCache>
            </c:strRef>
          </c:tx>
          <c:invertIfNegative val="0"/>
          <c:dLbls>
            <c:dLbl>
              <c:idx val="0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Кураторські години</c:v>
                </c:pt>
                <c:pt idx="1">
                  <c:v>Соціальний проект «З Києвом і для Києва»</c:v>
                </c:pt>
                <c:pt idx="2">
                  <c:v>Благодійні та волонтерські заходи Університету</c:v>
                </c:pt>
                <c:pt idx="3">
                  <c:v>Відвідування у складі своїх академічних груп різних заходів за межами Університету</c:v>
                </c:pt>
                <c:pt idx="4">
                  <c:v>Культурно-мистецькі заходи у межах Університету</c:v>
                </c:pt>
                <c:pt idx="5">
                  <c:v>Концертно-розважальні заходи у межах Університету</c:v>
                </c:pt>
                <c:pt idx="6">
                  <c:v>Спортивно-оздоровчі заходи Університету</c:v>
                </c:pt>
                <c:pt idx="7">
                  <c:v>ІНДЕКС УЧАСТІ В УНІВЕРСИТЕТСЬКОМУ ЖИТТІ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2.4</c:v>
                </c:pt>
                <c:pt idx="1">
                  <c:v>1.7</c:v>
                </c:pt>
                <c:pt idx="2">
                  <c:v>1.8</c:v>
                </c:pt>
                <c:pt idx="3">
                  <c:v>2.8</c:v>
                </c:pt>
                <c:pt idx="4">
                  <c:v>2.5</c:v>
                </c:pt>
                <c:pt idx="5">
                  <c:v>2.5</c:v>
                </c:pt>
                <c:pt idx="6">
                  <c:v>1.9</c:v>
                </c:pt>
                <c:pt idx="7">
                  <c:v>2.2000000000000002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Інститут мистецтв</c:v>
                </c:pt>
              </c:strCache>
            </c:strRef>
          </c:tx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Кураторські години</c:v>
                </c:pt>
                <c:pt idx="1">
                  <c:v>Соціальний проект «З Києвом і для Києва»</c:v>
                </c:pt>
                <c:pt idx="2">
                  <c:v>Благодійні та волонтерські заходи Університету</c:v>
                </c:pt>
                <c:pt idx="3">
                  <c:v>Відвідування у складі своїх академічних груп різних заходів за межами Університету</c:v>
                </c:pt>
                <c:pt idx="4">
                  <c:v>Культурно-мистецькі заходи у межах Університету</c:v>
                </c:pt>
                <c:pt idx="5">
                  <c:v>Концертно-розважальні заходи у межах Університету</c:v>
                </c:pt>
                <c:pt idx="6">
                  <c:v>Спортивно-оздоровчі заходи Університету</c:v>
                </c:pt>
                <c:pt idx="7">
                  <c:v>ІНДЕКС УЧАСТІ В УНІВЕРСИТЕТСЬКОМУ ЖИТТІ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2.4</c:v>
                </c:pt>
                <c:pt idx="1">
                  <c:v>2.7</c:v>
                </c:pt>
                <c:pt idx="2">
                  <c:v>2</c:v>
                </c:pt>
                <c:pt idx="3">
                  <c:v>3</c:v>
                </c:pt>
                <c:pt idx="4">
                  <c:v>3.1</c:v>
                </c:pt>
                <c:pt idx="5">
                  <c:v>2.7</c:v>
                </c:pt>
                <c:pt idx="6">
                  <c:v>1.8</c:v>
                </c:pt>
                <c:pt idx="7">
                  <c:v>2.5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Інститут суспільства</c:v>
                </c:pt>
              </c:strCache>
            </c:strRef>
          </c:tx>
          <c:invertIfNegative val="0"/>
          <c:dLbls>
            <c:dLbl>
              <c:idx val="0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Кураторські години</c:v>
                </c:pt>
                <c:pt idx="1">
                  <c:v>Соціальний проект «З Києвом і для Києва»</c:v>
                </c:pt>
                <c:pt idx="2">
                  <c:v>Благодійні та волонтерські заходи Університету</c:v>
                </c:pt>
                <c:pt idx="3">
                  <c:v>Відвідування у складі своїх академічних груп різних заходів за межами Університету</c:v>
                </c:pt>
                <c:pt idx="4">
                  <c:v>Культурно-мистецькі заходи у межах Університету</c:v>
                </c:pt>
                <c:pt idx="5">
                  <c:v>Концертно-розважальні заходи у межах Університету</c:v>
                </c:pt>
                <c:pt idx="6">
                  <c:v>Спортивно-оздоровчі заходи Університету</c:v>
                </c:pt>
                <c:pt idx="7">
                  <c:v>ІНДЕКС УЧАСТІ В УНІВЕРСИТЕТСЬКОМУ ЖИТТІ</c:v>
                </c:pt>
              </c:strCache>
            </c:strRef>
          </c:cat>
          <c:val>
            <c:numRef>
              <c:f>Лист1!$E$2:$E$9</c:f>
              <c:numCache>
                <c:formatCode>General</c:formatCode>
                <c:ptCount val="8"/>
                <c:pt idx="0">
                  <c:v>1.8</c:v>
                </c:pt>
                <c:pt idx="1">
                  <c:v>1.6</c:v>
                </c:pt>
                <c:pt idx="2">
                  <c:v>1.9</c:v>
                </c:pt>
                <c:pt idx="3">
                  <c:v>2.7</c:v>
                </c:pt>
                <c:pt idx="4">
                  <c:v>2.4</c:v>
                </c:pt>
                <c:pt idx="5">
                  <c:v>2.4</c:v>
                </c:pt>
                <c:pt idx="6">
                  <c:v>1.6</c:v>
                </c:pt>
                <c:pt idx="7">
                  <c:v>2.1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Інститут психології та соціальної педагогіки</c:v>
                </c:pt>
              </c:strCache>
            </c:strRef>
          </c:tx>
          <c:invertIfNegative val="0"/>
          <c:dLbls>
            <c:dLbl>
              <c:idx val="0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6893320097050146E-3"/>
                  <c:y val="0.1094251021917105"/>
                </c:manualLayout>
              </c:layout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Кураторські години</c:v>
                </c:pt>
                <c:pt idx="1">
                  <c:v>Соціальний проект «З Києвом і для Києва»</c:v>
                </c:pt>
                <c:pt idx="2">
                  <c:v>Благодійні та волонтерські заходи Університету</c:v>
                </c:pt>
                <c:pt idx="3">
                  <c:v>Відвідування у складі своїх академічних груп різних заходів за межами Університету</c:v>
                </c:pt>
                <c:pt idx="4">
                  <c:v>Культурно-мистецькі заходи у межах Університету</c:v>
                </c:pt>
                <c:pt idx="5">
                  <c:v>Концертно-розважальні заходи у межах Університету</c:v>
                </c:pt>
                <c:pt idx="6">
                  <c:v>Спортивно-оздоровчі заходи Університету</c:v>
                </c:pt>
                <c:pt idx="7">
                  <c:v>ІНДЕКС УЧАСТІ В УНІВЕРСИТЕТСЬКОМУ ЖИТТІ</c:v>
                </c:pt>
              </c:strCache>
            </c:strRef>
          </c:cat>
          <c:val>
            <c:numRef>
              <c:f>Лист1!$F$2:$F$9</c:f>
              <c:numCache>
                <c:formatCode>General</c:formatCode>
                <c:ptCount val="8"/>
                <c:pt idx="0">
                  <c:v>2.1</c:v>
                </c:pt>
                <c:pt idx="1">
                  <c:v>1.5</c:v>
                </c:pt>
                <c:pt idx="2">
                  <c:v>1.9</c:v>
                </c:pt>
                <c:pt idx="3">
                  <c:v>2.5</c:v>
                </c:pt>
                <c:pt idx="4">
                  <c:v>1.9</c:v>
                </c:pt>
                <c:pt idx="5">
                  <c:v>2.1</c:v>
                </c:pt>
                <c:pt idx="6">
                  <c:v>1.4</c:v>
                </c:pt>
                <c:pt idx="7">
                  <c:v>1.9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Педагогічний інститут</c:v>
                </c:pt>
              </c:strCache>
            </c:strRef>
          </c:tx>
          <c:invertIfNegative val="0"/>
          <c:dLbls>
            <c:dLbl>
              <c:idx val="0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1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1378664019410029E-2"/>
                  <c:y val="0"/>
                </c:manualLayout>
              </c:layout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Кураторські години</c:v>
                </c:pt>
                <c:pt idx="1">
                  <c:v>Соціальний проект «З Києвом і для Києва»</c:v>
                </c:pt>
                <c:pt idx="2">
                  <c:v>Благодійні та волонтерські заходи Університету</c:v>
                </c:pt>
                <c:pt idx="3">
                  <c:v>Відвідування у складі своїх академічних груп різних заходів за межами Університету</c:v>
                </c:pt>
                <c:pt idx="4">
                  <c:v>Культурно-мистецькі заходи у межах Університету</c:v>
                </c:pt>
                <c:pt idx="5">
                  <c:v>Концертно-розважальні заходи у межах Університету</c:v>
                </c:pt>
                <c:pt idx="6">
                  <c:v>Спортивно-оздоровчі заходи Університету</c:v>
                </c:pt>
                <c:pt idx="7">
                  <c:v>ІНДЕКС УЧАСТІ В УНІВЕРСИТЕТСЬКОМУ ЖИТТІ</c:v>
                </c:pt>
              </c:strCache>
            </c:strRef>
          </c:cat>
          <c:val>
            <c:numRef>
              <c:f>Лист1!$G$2:$G$9</c:f>
              <c:numCache>
                <c:formatCode>General</c:formatCode>
                <c:ptCount val="8"/>
                <c:pt idx="0">
                  <c:v>3.6</c:v>
                </c:pt>
                <c:pt idx="1">
                  <c:v>2.4</c:v>
                </c:pt>
                <c:pt idx="2">
                  <c:v>2.1</c:v>
                </c:pt>
                <c:pt idx="3">
                  <c:v>2.7</c:v>
                </c:pt>
                <c:pt idx="4">
                  <c:v>2.4</c:v>
                </c:pt>
                <c:pt idx="5">
                  <c:v>2.5</c:v>
                </c:pt>
                <c:pt idx="6">
                  <c:v>2.1</c:v>
                </c:pt>
                <c:pt idx="7">
                  <c:v>2.6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Університетський коледж</c:v>
                </c:pt>
              </c:strCache>
            </c:strRef>
          </c:tx>
          <c:invertIfNegative val="0"/>
          <c:dLbls>
            <c:dLbl>
              <c:idx val="0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4223330024262537E-2"/>
                  <c:y val="3.0408498672561284E-3"/>
                </c:manualLayout>
              </c:layout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Кураторські години</c:v>
                </c:pt>
                <c:pt idx="1">
                  <c:v>Соціальний проект «З Києвом і для Києва»</c:v>
                </c:pt>
                <c:pt idx="2">
                  <c:v>Благодійні та волонтерські заходи Університету</c:v>
                </c:pt>
                <c:pt idx="3">
                  <c:v>Відвідування у складі своїх академічних груп різних заходів за межами Університету</c:v>
                </c:pt>
                <c:pt idx="4">
                  <c:v>Культурно-мистецькі заходи у межах Університету</c:v>
                </c:pt>
                <c:pt idx="5">
                  <c:v>Концертно-розважальні заходи у межах Університету</c:v>
                </c:pt>
                <c:pt idx="6">
                  <c:v>Спортивно-оздоровчі заходи Університету</c:v>
                </c:pt>
                <c:pt idx="7">
                  <c:v>ІНДЕКС УЧАСТІ В УНІВЕРСИТЕТСЬКОМУ ЖИТТІ</c:v>
                </c:pt>
              </c:strCache>
            </c:strRef>
          </c:cat>
          <c:val>
            <c:numRef>
              <c:f>Лист1!$H$2:$H$9</c:f>
              <c:numCache>
                <c:formatCode>General</c:formatCode>
                <c:ptCount val="8"/>
                <c:pt idx="0">
                  <c:v>4.3</c:v>
                </c:pt>
                <c:pt idx="1">
                  <c:v>2</c:v>
                </c:pt>
                <c:pt idx="2">
                  <c:v>2.1</c:v>
                </c:pt>
                <c:pt idx="3">
                  <c:v>3.2</c:v>
                </c:pt>
                <c:pt idx="4">
                  <c:v>2.5</c:v>
                </c:pt>
                <c:pt idx="5">
                  <c:v>2.5</c:v>
                </c:pt>
                <c:pt idx="6">
                  <c:v>2.1</c:v>
                </c:pt>
                <c:pt idx="7">
                  <c:v>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4447040"/>
        <c:axId val="234447424"/>
      </c:barChart>
      <c:catAx>
        <c:axId val="234447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50" b="1"/>
            </a:pPr>
            <a:endParaRPr lang="ru-RU"/>
          </a:p>
        </c:txPr>
        <c:crossAx val="234447424"/>
        <c:crosses val="autoZero"/>
        <c:auto val="1"/>
        <c:lblAlgn val="ctr"/>
        <c:lblOffset val="100"/>
        <c:noMultiLvlLbl val="0"/>
      </c:catAx>
      <c:valAx>
        <c:axId val="234447424"/>
        <c:scaling>
          <c:orientation val="minMax"/>
          <c:max val="4.5"/>
          <c:min val="0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234447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55798082620449585"/>
          <c:y val="2.5225227014629141E-2"/>
          <c:w val="0.44201917379550421"/>
          <c:h val="0.7839904615077316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'Середні бали'!$D$2</c:f>
              <c:strCache>
                <c:ptCount val="1"/>
                <c:pt idx="0">
                  <c:v>Університет в цілому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'Середні бали'!$B$3:$C$10</c:f>
              <c:multiLvlStrCache>
                <c:ptCount val="8"/>
                <c:lvl>
                  <c:pt idx="0">
                    <c:v>ІНДЕКС УЧАСТІ В УНІВЕРСИТЕТСЬКОМУ ЖИТТІ</c:v>
                  </c:pt>
                  <c:pt idx="1">
                    <c:v>Спортивно-оздоровчі заходи Університету</c:v>
                  </c:pt>
                  <c:pt idx="2">
                    <c:v>Концертно-розважальні заходи у межах Університету</c:v>
                  </c:pt>
                  <c:pt idx="3">
                    <c:v>Культурно-мистецькі заходи у межах Університету</c:v>
                  </c:pt>
                  <c:pt idx="4">
                    <c:v>Відвідування у складі своїх академічних груп різних заходів за межами Університету</c:v>
                  </c:pt>
                  <c:pt idx="5">
                    <c:v>Благодійні та волонтерські заходи Університету</c:v>
                  </c:pt>
                  <c:pt idx="6">
                    <c:v>Соціальний проект «З Києвом і для Києва»</c:v>
                  </c:pt>
                  <c:pt idx="7">
                    <c:v>Кураторські години</c:v>
                  </c:pt>
                </c:lvl>
                <c:lvl>
                  <c:pt idx="0">
                    <c:v> </c:v>
                  </c:pt>
                  <c:pt idx="1">
                    <c:v> </c:v>
                  </c:pt>
                  <c:pt idx="2">
                    <c:v>Культурно-масові</c:v>
                  </c:pt>
                  <c:pt idx="5">
                    <c:v>Соціально-гуманітарні</c:v>
                  </c:pt>
                  <c:pt idx="7">
                    <c:v> </c:v>
                  </c:pt>
                </c:lvl>
              </c:multiLvlStrCache>
            </c:multiLvlStrRef>
          </c:cat>
          <c:val>
            <c:numRef>
              <c:f>'Середні бали'!$D$3:$D$10</c:f>
              <c:numCache>
                <c:formatCode>0.0</c:formatCode>
                <c:ptCount val="8"/>
                <c:pt idx="0" formatCode="###0.0">
                  <c:v>2.2999999999999998</c:v>
                </c:pt>
                <c:pt idx="1">
                  <c:v>1.8</c:v>
                </c:pt>
                <c:pt idx="2">
                  <c:v>2.4</c:v>
                </c:pt>
                <c:pt idx="3">
                  <c:v>2.4</c:v>
                </c:pt>
                <c:pt idx="4">
                  <c:v>2.8</c:v>
                </c:pt>
                <c:pt idx="5">
                  <c:v>2</c:v>
                </c:pt>
                <c:pt idx="6">
                  <c:v>2</c:v>
                </c:pt>
                <c:pt idx="7">
                  <c:v>2.9</c:v>
                </c:pt>
              </c:numCache>
            </c:numRef>
          </c:val>
        </c:ser>
        <c:ser>
          <c:idx val="1"/>
          <c:order val="1"/>
          <c:tx>
            <c:strRef>
              <c:f>'Середні бали'!$E$2</c:f>
              <c:strCache>
                <c:ptCount val="1"/>
                <c:pt idx="0">
                  <c:v>Гуманітарний інститут</c:v>
                </c:pt>
              </c:strCache>
            </c:strRef>
          </c:tx>
          <c:invertIfNegative val="0"/>
          <c:dLbls>
            <c:dLbl>
              <c:idx val="7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'Середні бали'!$B$3:$C$10</c:f>
              <c:multiLvlStrCache>
                <c:ptCount val="8"/>
                <c:lvl>
                  <c:pt idx="0">
                    <c:v>ІНДЕКС УЧАСТІ В УНІВЕРСИТЕТСЬКОМУ ЖИТТІ</c:v>
                  </c:pt>
                  <c:pt idx="1">
                    <c:v>Спортивно-оздоровчі заходи Університету</c:v>
                  </c:pt>
                  <c:pt idx="2">
                    <c:v>Концертно-розважальні заходи у межах Університету</c:v>
                  </c:pt>
                  <c:pt idx="3">
                    <c:v>Культурно-мистецькі заходи у межах Університету</c:v>
                  </c:pt>
                  <c:pt idx="4">
                    <c:v>Відвідування у складі своїх академічних груп різних заходів за межами Університету</c:v>
                  </c:pt>
                  <c:pt idx="5">
                    <c:v>Благодійні та волонтерські заходи Університету</c:v>
                  </c:pt>
                  <c:pt idx="6">
                    <c:v>Соціальний проект «З Києвом і для Києва»</c:v>
                  </c:pt>
                  <c:pt idx="7">
                    <c:v>Кураторські години</c:v>
                  </c:pt>
                </c:lvl>
                <c:lvl>
                  <c:pt idx="0">
                    <c:v> </c:v>
                  </c:pt>
                  <c:pt idx="1">
                    <c:v> </c:v>
                  </c:pt>
                  <c:pt idx="2">
                    <c:v>Культурно-масові</c:v>
                  </c:pt>
                  <c:pt idx="5">
                    <c:v>Соціально-гуманітарні</c:v>
                  </c:pt>
                  <c:pt idx="7">
                    <c:v> </c:v>
                  </c:pt>
                </c:lvl>
              </c:multiLvlStrCache>
            </c:multiLvlStrRef>
          </c:cat>
          <c:val>
            <c:numRef>
              <c:f>'Середні бали'!$E$3:$E$10</c:f>
              <c:numCache>
                <c:formatCode>0.0</c:formatCode>
                <c:ptCount val="8"/>
                <c:pt idx="0" formatCode="###0.0">
                  <c:v>2.2000000000000002</c:v>
                </c:pt>
                <c:pt idx="1">
                  <c:v>1.9</c:v>
                </c:pt>
                <c:pt idx="2">
                  <c:v>2.5</c:v>
                </c:pt>
                <c:pt idx="3">
                  <c:v>2.5</c:v>
                </c:pt>
                <c:pt idx="4">
                  <c:v>2.8</c:v>
                </c:pt>
                <c:pt idx="5">
                  <c:v>1.8</c:v>
                </c:pt>
                <c:pt idx="6">
                  <c:v>1.7</c:v>
                </c:pt>
                <c:pt idx="7">
                  <c:v>2.4</c:v>
                </c:pt>
              </c:numCache>
            </c:numRef>
          </c:val>
        </c:ser>
        <c:ser>
          <c:idx val="2"/>
          <c:order val="2"/>
          <c:tx>
            <c:strRef>
              <c:f>'Середні бали'!$F$2</c:f>
              <c:strCache>
                <c:ptCount val="1"/>
                <c:pt idx="0">
                  <c:v>Інститут мистецтв</c:v>
                </c:pt>
              </c:strCache>
            </c:strRef>
          </c:tx>
          <c:invertIfNegative val="0"/>
          <c:dLbls>
            <c:dLbl>
              <c:idx val="3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'Середні бали'!$B$3:$C$10</c:f>
              <c:multiLvlStrCache>
                <c:ptCount val="8"/>
                <c:lvl>
                  <c:pt idx="0">
                    <c:v>ІНДЕКС УЧАСТІ В УНІВЕРСИТЕТСЬКОМУ ЖИТТІ</c:v>
                  </c:pt>
                  <c:pt idx="1">
                    <c:v>Спортивно-оздоровчі заходи Університету</c:v>
                  </c:pt>
                  <c:pt idx="2">
                    <c:v>Концертно-розважальні заходи у межах Університету</c:v>
                  </c:pt>
                  <c:pt idx="3">
                    <c:v>Культурно-мистецькі заходи у межах Університету</c:v>
                  </c:pt>
                  <c:pt idx="4">
                    <c:v>Відвідування у складі своїх академічних груп різних заходів за межами Університету</c:v>
                  </c:pt>
                  <c:pt idx="5">
                    <c:v>Благодійні та волонтерські заходи Університету</c:v>
                  </c:pt>
                  <c:pt idx="6">
                    <c:v>Соціальний проект «З Києвом і для Києва»</c:v>
                  </c:pt>
                  <c:pt idx="7">
                    <c:v>Кураторські години</c:v>
                  </c:pt>
                </c:lvl>
                <c:lvl>
                  <c:pt idx="0">
                    <c:v> </c:v>
                  </c:pt>
                  <c:pt idx="1">
                    <c:v> </c:v>
                  </c:pt>
                  <c:pt idx="2">
                    <c:v>Культурно-масові</c:v>
                  </c:pt>
                  <c:pt idx="5">
                    <c:v>Соціально-гуманітарні</c:v>
                  </c:pt>
                  <c:pt idx="7">
                    <c:v> </c:v>
                  </c:pt>
                </c:lvl>
              </c:multiLvlStrCache>
            </c:multiLvlStrRef>
          </c:cat>
          <c:val>
            <c:numRef>
              <c:f>'Середні бали'!$F$3:$F$10</c:f>
              <c:numCache>
                <c:formatCode>0.0</c:formatCode>
                <c:ptCount val="8"/>
                <c:pt idx="0" formatCode="###0.0">
                  <c:v>2.5</c:v>
                </c:pt>
                <c:pt idx="1">
                  <c:v>1.8</c:v>
                </c:pt>
                <c:pt idx="2">
                  <c:v>2.7</c:v>
                </c:pt>
                <c:pt idx="3">
                  <c:v>3.1</c:v>
                </c:pt>
                <c:pt idx="4">
                  <c:v>3</c:v>
                </c:pt>
                <c:pt idx="5">
                  <c:v>2</c:v>
                </c:pt>
                <c:pt idx="6">
                  <c:v>2.7</c:v>
                </c:pt>
                <c:pt idx="7">
                  <c:v>2.4</c:v>
                </c:pt>
              </c:numCache>
            </c:numRef>
          </c:val>
        </c:ser>
        <c:ser>
          <c:idx val="3"/>
          <c:order val="3"/>
          <c:tx>
            <c:strRef>
              <c:f>'Середні бали'!$G$2</c:f>
              <c:strCache>
                <c:ptCount val="1"/>
                <c:pt idx="0">
                  <c:v>Інститут суспільства</c:v>
                </c:pt>
              </c:strCache>
            </c:strRef>
          </c:tx>
          <c:invertIfNegative val="0"/>
          <c:dLbls>
            <c:dLbl>
              <c:idx val="0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'Середні бали'!$B$3:$C$10</c:f>
              <c:multiLvlStrCache>
                <c:ptCount val="8"/>
                <c:lvl>
                  <c:pt idx="0">
                    <c:v>ІНДЕКС УЧАСТІ В УНІВЕРСИТЕТСЬКОМУ ЖИТТІ</c:v>
                  </c:pt>
                  <c:pt idx="1">
                    <c:v>Спортивно-оздоровчі заходи Університету</c:v>
                  </c:pt>
                  <c:pt idx="2">
                    <c:v>Концертно-розважальні заходи у межах Університету</c:v>
                  </c:pt>
                  <c:pt idx="3">
                    <c:v>Культурно-мистецькі заходи у межах Університету</c:v>
                  </c:pt>
                  <c:pt idx="4">
                    <c:v>Відвідування у складі своїх академічних груп різних заходів за межами Університету</c:v>
                  </c:pt>
                  <c:pt idx="5">
                    <c:v>Благодійні та волонтерські заходи Університету</c:v>
                  </c:pt>
                  <c:pt idx="6">
                    <c:v>Соціальний проект «З Києвом і для Києва»</c:v>
                  </c:pt>
                  <c:pt idx="7">
                    <c:v>Кураторські години</c:v>
                  </c:pt>
                </c:lvl>
                <c:lvl>
                  <c:pt idx="0">
                    <c:v> </c:v>
                  </c:pt>
                  <c:pt idx="1">
                    <c:v> </c:v>
                  </c:pt>
                  <c:pt idx="2">
                    <c:v>Культурно-масові</c:v>
                  </c:pt>
                  <c:pt idx="5">
                    <c:v>Соціально-гуманітарні</c:v>
                  </c:pt>
                  <c:pt idx="7">
                    <c:v> </c:v>
                  </c:pt>
                </c:lvl>
              </c:multiLvlStrCache>
            </c:multiLvlStrRef>
          </c:cat>
          <c:val>
            <c:numRef>
              <c:f>'Середні бали'!$G$3:$G$10</c:f>
              <c:numCache>
                <c:formatCode>0.0</c:formatCode>
                <c:ptCount val="8"/>
                <c:pt idx="0" formatCode="###0.0">
                  <c:v>2.1</c:v>
                </c:pt>
                <c:pt idx="1">
                  <c:v>1.6</c:v>
                </c:pt>
                <c:pt idx="2">
                  <c:v>2.4</c:v>
                </c:pt>
                <c:pt idx="3">
                  <c:v>2.4</c:v>
                </c:pt>
                <c:pt idx="4">
                  <c:v>2.7</c:v>
                </c:pt>
                <c:pt idx="5">
                  <c:v>1.9</c:v>
                </c:pt>
                <c:pt idx="6">
                  <c:v>1.6</c:v>
                </c:pt>
                <c:pt idx="7">
                  <c:v>1.8</c:v>
                </c:pt>
              </c:numCache>
            </c:numRef>
          </c:val>
        </c:ser>
        <c:ser>
          <c:idx val="4"/>
          <c:order val="4"/>
          <c:tx>
            <c:strRef>
              <c:f>'Середні бали'!$H$2</c:f>
              <c:strCache>
                <c:ptCount val="1"/>
                <c:pt idx="0">
                  <c:v>Інститут людини</c:v>
                </c:pt>
              </c:strCache>
            </c:strRef>
          </c:tx>
          <c:invertIfNegative val="0"/>
          <c:dLbls>
            <c:dLbl>
              <c:idx val="0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'Середні бали'!$B$3:$C$10</c:f>
              <c:multiLvlStrCache>
                <c:ptCount val="8"/>
                <c:lvl>
                  <c:pt idx="0">
                    <c:v>ІНДЕКС УЧАСТІ В УНІВЕРСИТЕТСЬКОМУ ЖИТТІ</c:v>
                  </c:pt>
                  <c:pt idx="1">
                    <c:v>Спортивно-оздоровчі заходи Університету</c:v>
                  </c:pt>
                  <c:pt idx="2">
                    <c:v>Концертно-розважальні заходи у межах Університету</c:v>
                  </c:pt>
                  <c:pt idx="3">
                    <c:v>Культурно-мистецькі заходи у межах Університету</c:v>
                  </c:pt>
                  <c:pt idx="4">
                    <c:v>Відвідування у складі своїх академічних груп різних заходів за межами Університету</c:v>
                  </c:pt>
                  <c:pt idx="5">
                    <c:v>Благодійні та волонтерські заходи Університету</c:v>
                  </c:pt>
                  <c:pt idx="6">
                    <c:v>Соціальний проект «З Києвом і для Києва»</c:v>
                  </c:pt>
                  <c:pt idx="7">
                    <c:v>Кураторські години</c:v>
                  </c:pt>
                </c:lvl>
                <c:lvl>
                  <c:pt idx="0">
                    <c:v> </c:v>
                  </c:pt>
                  <c:pt idx="1">
                    <c:v> </c:v>
                  </c:pt>
                  <c:pt idx="2">
                    <c:v>Культурно-масові</c:v>
                  </c:pt>
                  <c:pt idx="5">
                    <c:v>Соціально-гуманітарні</c:v>
                  </c:pt>
                  <c:pt idx="7">
                    <c:v> </c:v>
                  </c:pt>
                </c:lvl>
              </c:multiLvlStrCache>
            </c:multiLvlStrRef>
          </c:cat>
          <c:val>
            <c:numRef>
              <c:f>'Середні бали'!$H$3:$H$10</c:f>
              <c:numCache>
                <c:formatCode>0.0</c:formatCode>
                <c:ptCount val="8"/>
                <c:pt idx="0" formatCode="###0.0">
                  <c:v>1.9</c:v>
                </c:pt>
                <c:pt idx="1">
                  <c:v>1.4</c:v>
                </c:pt>
                <c:pt idx="2">
                  <c:v>2.1</c:v>
                </c:pt>
                <c:pt idx="3">
                  <c:v>1.9</c:v>
                </c:pt>
                <c:pt idx="4">
                  <c:v>2.5</c:v>
                </c:pt>
                <c:pt idx="5">
                  <c:v>1.9</c:v>
                </c:pt>
                <c:pt idx="6">
                  <c:v>1.5</c:v>
                </c:pt>
                <c:pt idx="7">
                  <c:v>2.1</c:v>
                </c:pt>
              </c:numCache>
            </c:numRef>
          </c:val>
        </c:ser>
        <c:ser>
          <c:idx val="5"/>
          <c:order val="5"/>
          <c:tx>
            <c:strRef>
              <c:f>'Середні бали'!$I$2</c:f>
              <c:strCache>
                <c:ptCount val="1"/>
                <c:pt idx="0">
                  <c:v>Педагогічний інститут</c:v>
                </c:pt>
              </c:strCache>
            </c:strRef>
          </c:tx>
          <c:invertIfNegative val="0"/>
          <c:dLbls>
            <c:dLbl>
              <c:idx val="0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'Середні бали'!$B$3:$C$10</c:f>
              <c:multiLvlStrCache>
                <c:ptCount val="8"/>
                <c:lvl>
                  <c:pt idx="0">
                    <c:v>ІНДЕКС УЧАСТІ В УНІВЕРСИТЕТСЬКОМУ ЖИТТІ</c:v>
                  </c:pt>
                  <c:pt idx="1">
                    <c:v>Спортивно-оздоровчі заходи Університету</c:v>
                  </c:pt>
                  <c:pt idx="2">
                    <c:v>Концертно-розважальні заходи у межах Університету</c:v>
                  </c:pt>
                  <c:pt idx="3">
                    <c:v>Культурно-мистецькі заходи у межах Університету</c:v>
                  </c:pt>
                  <c:pt idx="4">
                    <c:v>Відвідування у складі своїх академічних груп різних заходів за межами Університету</c:v>
                  </c:pt>
                  <c:pt idx="5">
                    <c:v>Благодійні та волонтерські заходи Університету</c:v>
                  </c:pt>
                  <c:pt idx="6">
                    <c:v>Соціальний проект «З Києвом і для Києва»</c:v>
                  </c:pt>
                  <c:pt idx="7">
                    <c:v>Кураторські години</c:v>
                  </c:pt>
                </c:lvl>
                <c:lvl>
                  <c:pt idx="0">
                    <c:v> </c:v>
                  </c:pt>
                  <c:pt idx="1">
                    <c:v> </c:v>
                  </c:pt>
                  <c:pt idx="2">
                    <c:v>Культурно-масові</c:v>
                  </c:pt>
                  <c:pt idx="5">
                    <c:v>Соціально-гуманітарні</c:v>
                  </c:pt>
                  <c:pt idx="7">
                    <c:v> </c:v>
                  </c:pt>
                </c:lvl>
              </c:multiLvlStrCache>
            </c:multiLvlStrRef>
          </c:cat>
          <c:val>
            <c:numRef>
              <c:f>'Середні бали'!$I$3:$I$10</c:f>
              <c:numCache>
                <c:formatCode>0.0</c:formatCode>
                <c:ptCount val="8"/>
                <c:pt idx="0" formatCode="###0.0">
                  <c:v>2.6</c:v>
                </c:pt>
                <c:pt idx="1">
                  <c:v>2.1</c:v>
                </c:pt>
                <c:pt idx="2">
                  <c:v>2.5</c:v>
                </c:pt>
                <c:pt idx="3">
                  <c:v>2.4</c:v>
                </c:pt>
                <c:pt idx="4">
                  <c:v>2.7</c:v>
                </c:pt>
                <c:pt idx="5">
                  <c:v>2.1</c:v>
                </c:pt>
                <c:pt idx="6">
                  <c:v>2.4</c:v>
                </c:pt>
                <c:pt idx="7">
                  <c:v>3.6</c:v>
                </c:pt>
              </c:numCache>
            </c:numRef>
          </c:val>
        </c:ser>
        <c:ser>
          <c:idx val="6"/>
          <c:order val="6"/>
          <c:tx>
            <c:strRef>
              <c:f>'Середні бали'!$J$2</c:f>
              <c:strCache>
                <c:ptCount val="1"/>
                <c:pt idx="0">
                  <c:v>Університетський коледж</c:v>
                </c:pt>
              </c:strCache>
            </c:strRef>
          </c:tx>
          <c:invertIfNegative val="0"/>
          <c:dLbls>
            <c:dLbl>
              <c:idx val="0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>
                <a:solidFill>
                  <a:srgbClr val="00B05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9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'Середні бали'!$B$3:$C$10</c:f>
              <c:multiLvlStrCache>
                <c:ptCount val="8"/>
                <c:lvl>
                  <c:pt idx="0">
                    <c:v>ІНДЕКС УЧАСТІ В УНІВЕРСИТЕТСЬКОМУ ЖИТТІ</c:v>
                  </c:pt>
                  <c:pt idx="1">
                    <c:v>Спортивно-оздоровчі заходи Університету</c:v>
                  </c:pt>
                  <c:pt idx="2">
                    <c:v>Концертно-розважальні заходи у межах Університету</c:v>
                  </c:pt>
                  <c:pt idx="3">
                    <c:v>Культурно-мистецькі заходи у межах Університету</c:v>
                  </c:pt>
                  <c:pt idx="4">
                    <c:v>Відвідування у складі своїх академічних груп різних заходів за межами Університету</c:v>
                  </c:pt>
                  <c:pt idx="5">
                    <c:v>Благодійні та волонтерські заходи Університету</c:v>
                  </c:pt>
                  <c:pt idx="6">
                    <c:v>Соціальний проект «З Києвом і для Києва»</c:v>
                  </c:pt>
                  <c:pt idx="7">
                    <c:v>Кураторські години</c:v>
                  </c:pt>
                </c:lvl>
                <c:lvl>
                  <c:pt idx="0">
                    <c:v> </c:v>
                  </c:pt>
                  <c:pt idx="1">
                    <c:v> </c:v>
                  </c:pt>
                  <c:pt idx="2">
                    <c:v>Культурно-масові</c:v>
                  </c:pt>
                  <c:pt idx="5">
                    <c:v>Соціально-гуманітарні</c:v>
                  </c:pt>
                  <c:pt idx="7">
                    <c:v> </c:v>
                  </c:pt>
                </c:lvl>
              </c:multiLvlStrCache>
            </c:multiLvlStrRef>
          </c:cat>
          <c:val>
            <c:numRef>
              <c:f>'Середні бали'!$J$3:$J$10</c:f>
              <c:numCache>
                <c:formatCode>0.0</c:formatCode>
                <c:ptCount val="8"/>
                <c:pt idx="0" formatCode="###0.0">
                  <c:v>2.7</c:v>
                </c:pt>
                <c:pt idx="1">
                  <c:v>2.1</c:v>
                </c:pt>
                <c:pt idx="2">
                  <c:v>2.5</c:v>
                </c:pt>
                <c:pt idx="3">
                  <c:v>2.5</c:v>
                </c:pt>
                <c:pt idx="4">
                  <c:v>3.2</c:v>
                </c:pt>
                <c:pt idx="5">
                  <c:v>2.1</c:v>
                </c:pt>
                <c:pt idx="6">
                  <c:v>2</c:v>
                </c:pt>
                <c:pt idx="7">
                  <c:v>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2103256"/>
        <c:axId val="232103648"/>
      </c:barChart>
      <c:catAx>
        <c:axId val="23210325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50" b="1"/>
            </a:pPr>
            <a:endParaRPr lang="ru-RU"/>
          </a:p>
        </c:txPr>
        <c:crossAx val="232103648"/>
        <c:crosses val="autoZero"/>
        <c:auto val="1"/>
        <c:lblAlgn val="ctr"/>
        <c:lblOffset val="100"/>
        <c:noMultiLvlLbl val="0"/>
      </c:catAx>
      <c:valAx>
        <c:axId val="232103648"/>
        <c:scaling>
          <c:orientation val="minMax"/>
        </c:scaling>
        <c:delete val="1"/>
        <c:axPos val="b"/>
        <c:numFmt formatCode="###0.0" sourceLinked="1"/>
        <c:majorTickMark val="out"/>
        <c:minorTickMark val="none"/>
        <c:tickLblPos val="nextTo"/>
        <c:crossAx val="2321032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8464476169314521"/>
          <c:w val="0.44843767359182307"/>
          <c:h val="0.14878545777195928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524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52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58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4"/>
            <a:ext cx="5825202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845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743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700868"/>
            <a:ext cx="6447501" cy="182658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483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2160589"/>
            <a:ext cx="3138026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019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2160983"/>
            <a:ext cx="3139217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737246"/>
            <a:ext cx="31392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2160983"/>
            <a:ext cx="313921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737246"/>
            <a:ext cx="313921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593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4380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3752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514925"/>
            <a:ext cx="3385156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514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9943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800600"/>
            <a:ext cx="644750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4475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5367338"/>
            <a:ext cx="6447500" cy="67402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6368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060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sz="1350" dirty="0">
              <a:solidFill>
                <a:srgbClr val="90C226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82050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427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21704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5505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1870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609600"/>
            <a:ext cx="978557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609600"/>
            <a:ext cx="5295113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1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89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99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18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00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88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56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18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4D220-E81E-4C2B-B037-6A1180CEDFFB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A0C60-1D64-490F-AB98-41333CADF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78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6041363"/>
            <a:ext cx="68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90C93-C54F-49AF-A68B-C70973D0DD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18.04.2014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6041363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6041363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16659EAB-F231-43F3-B8F1-8E01BD29B6E2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28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dirty="0" smtClean="0"/>
              <a:t>«</a:t>
            </a:r>
            <a:r>
              <a:rPr lang="uk-UA" dirty="0"/>
              <a:t>Участь студентів Київського університету імені Бориса Грінченка у </a:t>
            </a:r>
            <a:r>
              <a:rPr lang="uk-UA" dirty="0" err="1"/>
              <a:t>позанавчальних</a:t>
            </a:r>
            <a:r>
              <a:rPr lang="uk-UA" dirty="0"/>
              <a:t> заходах»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Соціологічне опитування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03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016" y="116632"/>
            <a:ext cx="8856984" cy="778098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Середній бал </a:t>
            </a:r>
            <a:r>
              <a:rPr lang="ru-RU" sz="2000" b="1" dirty="0" err="1" smtClean="0"/>
              <a:t>відвідування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позанавчальних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заходів</a:t>
            </a:r>
            <a:r>
              <a:rPr lang="ru-RU" sz="2000" b="1" dirty="0" smtClean="0"/>
              <a:t> і </a:t>
            </a:r>
            <a:r>
              <a:rPr lang="ru-RU" sz="2000" b="1" dirty="0" err="1" smtClean="0"/>
              <a:t>загальної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включеності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університетське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життя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студентів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Київського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університету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імені</a:t>
            </a:r>
            <a:r>
              <a:rPr lang="ru-RU" sz="2000" b="1" dirty="0" smtClean="0"/>
              <a:t> Бориса </a:t>
            </a:r>
            <a:r>
              <a:rPr lang="ru-RU" sz="2000" b="1" dirty="0" err="1" smtClean="0"/>
              <a:t>Грінченка</a:t>
            </a:r>
            <a:r>
              <a:rPr lang="ru-RU" sz="2000" b="1" dirty="0" smtClean="0"/>
              <a:t> (</a:t>
            </a:r>
            <a:r>
              <a:rPr lang="uk-UA" sz="2000" b="1" dirty="0" smtClean="0"/>
              <a:t>заходи в Університеті і підрозділах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726401"/>
              </p:ext>
            </p:extLst>
          </p:nvPr>
        </p:nvGraphicFramePr>
        <p:xfrm>
          <a:off x="179511" y="1038321"/>
          <a:ext cx="878497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5510404" y="5843156"/>
            <a:ext cx="144016" cy="14401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538453" y="6292167"/>
            <a:ext cx="144016" cy="144017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942452" y="566124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 smtClean="0"/>
              <a:t>відхилення середнього балу в підрозділі відрізняється від Університету в меншу сторону на рівні </a:t>
            </a:r>
            <a:r>
              <a:rPr lang="en-US" sz="900" b="1" dirty="0"/>
              <a:t>p≤0,05</a:t>
            </a:r>
            <a:endParaRPr lang="ru-RU" sz="9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962489" y="6110261"/>
            <a:ext cx="3032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 smtClean="0"/>
              <a:t>відхилення середнього балу в підрозділі відрізняється від Університету в більшу сторону на рівні </a:t>
            </a:r>
            <a:r>
              <a:rPr lang="en-US" sz="900" b="1" dirty="0"/>
              <a:t>p≤0,05</a:t>
            </a:r>
            <a:endParaRPr lang="ru-RU" sz="9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726428" y="5787633"/>
            <a:ext cx="2880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00" dirty="0" smtClean="0"/>
              <a:t>-</a:t>
            </a:r>
            <a:endParaRPr lang="ru-RU" sz="900" dirty="0"/>
          </a:p>
        </p:txBody>
      </p:sp>
      <p:sp>
        <p:nvSpPr>
          <p:cNvPr id="25" name="TextBox 24"/>
          <p:cNvSpPr txBox="1"/>
          <p:nvPr/>
        </p:nvSpPr>
        <p:spPr>
          <a:xfrm>
            <a:off x="5674085" y="6248759"/>
            <a:ext cx="2964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00" dirty="0" smtClean="0"/>
              <a:t>-</a:t>
            </a:r>
            <a:endParaRPr lang="ru-RU" sz="9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27" y="5150030"/>
            <a:ext cx="5364088" cy="1530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762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0766" y="188640"/>
            <a:ext cx="8229600" cy="634082"/>
          </a:xfrm>
        </p:spPr>
        <p:txBody>
          <a:bodyPr>
            <a:noAutofit/>
          </a:bodyPr>
          <a:lstStyle/>
          <a:p>
            <a:r>
              <a:rPr lang="ru-RU" sz="1700" b="1" dirty="0" err="1"/>
              <a:t>Середній</a:t>
            </a:r>
            <a:r>
              <a:rPr lang="ru-RU" sz="1700" b="1" dirty="0"/>
              <a:t> бал </a:t>
            </a:r>
            <a:r>
              <a:rPr lang="ru-RU" sz="1700" b="1" dirty="0" err="1"/>
              <a:t>відвідування</a:t>
            </a:r>
            <a:r>
              <a:rPr lang="ru-RU" sz="1700" b="1" dirty="0"/>
              <a:t> </a:t>
            </a:r>
            <a:r>
              <a:rPr lang="ru-RU" sz="1700" b="1" dirty="0" err="1"/>
              <a:t>позанавчальних</a:t>
            </a:r>
            <a:r>
              <a:rPr lang="ru-RU" sz="1700" b="1" dirty="0"/>
              <a:t> </a:t>
            </a:r>
            <a:r>
              <a:rPr lang="ru-RU" sz="1700" b="1" dirty="0" err="1"/>
              <a:t>заходів</a:t>
            </a:r>
            <a:r>
              <a:rPr lang="ru-RU" sz="1700" b="1" dirty="0"/>
              <a:t> і </a:t>
            </a:r>
            <a:r>
              <a:rPr lang="ru-RU" sz="1700" b="1" dirty="0" err="1"/>
              <a:t>загальної</a:t>
            </a:r>
            <a:r>
              <a:rPr lang="ru-RU" sz="1700" b="1" dirty="0"/>
              <a:t> </a:t>
            </a:r>
            <a:r>
              <a:rPr lang="ru-RU" sz="1700" b="1" dirty="0" err="1"/>
              <a:t>включеності</a:t>
            </a:r>
            <a:r>
              <a:rPr lang="ru-RU" sz="1700" b="1" dirty="0"/>
              <a:t> в </a:t>
            </a:r>
            <a:r>
              <a:rPr lang="ru-RU" sz="1700" b="1" dirty="0" err="1"/>
              <a:t>університетське</a:t>
            </a:r>
            <a:r>
              <a:rPr lang="ru-RU" sz="1700" b="1" dirty="0"/>
              <a:t> </a:t>
            </a:r>
            <a:r>
              <a:rPr lang="ru-RU" sz="1700" b="1" dirty="0" err="1"/>
              <a:t>життя</a:t>
            </a:r>
            <a:r>
              <a:rPr lang="ru-RU" sz="1700" b="1" dirty="0"/>
              <a:t> </a:t>
            </a:r>
            <a:r>
              <a:rPr lang="ru-RU" sz="1700" b="1" dirty="0" err="1"/>
              <a:t>студентів</a:t>
            </a:r>
            <a:r>
              <a:rPr lang="ru-RU" sz="1700" b="1" dirty="0"/>
              <a:t> </a:t>
            </a:r>
            <a:r>
              <a:rPr lang="ru-RU" sz="1700" b="1" dirty="0" err="1"/>
              <a:t>Київського</a:t>
            </a:r>
            <a:r>
              <a:rPr lang="ru-RU" sz="1700" b="1" dirty="0"/>
              <a:t> </a:t>
            </a:r>
            <a:r>
              <a:rPr lang="ru-RU" sz="1700" b="1" dirty="0" err="1"/>
              <a:t>університету</a:t>
            </a:r>
            <a:r>
              <a:rPr lang="ru-RU" sz="1700" b="1" dirty="0"/>
              <a:t> </a:t>
            </a:r>
            <a:r>
              <a:rPr lang="ru-RU" sz="1700" b="1" dirty="0" err="1"/>
              <a:t>імені</a:t>
            </a:r>
            <a:r>
              <a:rPr lang="ru-RU" sz="1700" b="1" dirty="0"/>
              <a:t> Бориса </a:t>
            </a:r>
            <a:r>
              <a:rPr lang="ru-RU" sz="1700" b="1" dirty="0" err="1"/>
              <a:t>Грінченка</a:t>
            </a:r>
            <a:r>
              <a:rPr lang="ru-RU" sz="1700" b="1" dirty="0"/>
              <a:t> </a:t>
            </a:r>
            <a:r>
              <a:rPr lang="ru-RU" sz="1700" b="1" dirty="0" smtClean="0"/>
              <a:t>(</a:t>
            </a:r>
            <a:r>
              <a:rPr lang="ru-RU" sz="1700" b="1" dirty="0" err="1" smtClean="0"/>
              <a:t>Університет</a:t>
            </a:r>
            <a:r>
              <a:rPr lang="ru-RU" sz="1700" b="1" dirty="0" smtClean="0"/>
              <a:t> і </a:t>
            </a:r>
            <a:r>
              <a:rPr lang="ru-RU" sz="1700" b="1" dirty="0" err="1" smtClean="0"/>
              <a:t>підрозділи</a:t>
            </a:r>
            <a:r>
              <a:rPr lang="ru-RU" sz="1700" b="1" dirty="0" smtClean="0"/>
              <a:t> в </a:t>
            </a:r>
            <a:r>
              <a:rPr lang="ru-RU" sz="1700" b="1" dirty="0" err="1" smtClean="0"/>
              <a:t>контексті</a:t>
            </a:r>
            <a:r>
              <a:rPr lang="ru-RU" sz="1700" b="1" dirty="0" smtClean="0"/>
              <a:t> </a:t>
            </a:r>
            <a:r>
              <a:rPr lang="ru-RU" sz="1700" b="1" dirty="0" err="1" smtClean="0"/>
              <a:t>заходів</a:t>
            </a:r>
            <a:r>
              <a:rPr lang="ru-RU" sz="1700" b="1" dirty="0" smtClean="0"/>
              <a:t> і </a:t>
            </a:r>
            <a:r>
              <a:rPr lang="ru-RU" sz="1700" b="1" dirty="0" err="1" smtClean="0"/>
              <a:t>включеності</a:t>
            </a:r>
            <a:r>
              <a:rPr lang="ru-RU" sz="1700" b="1" dirty="0" smtClean="0"/>
              <a:t> в </a:t>
            </a:r>
            <a:r>
              <a:rPr lang="ru-RU" sz="1700" b="1" dirty="0" err="1" smtClean="0"/>
              <a:t>університетське</a:t>
            </a:r>
            <a:r>
              <a:rPr lang="ru-RU" sz="1700" b="1" dirty="0" smtClean="0"/>
              <a:t> </a:t>
            </a:r>
            <a:r>
              <a:rPr lang="ru-RU" sz="1700" b="1" dirty="0" err="1" smtClean="0"/>
              <a:t>життя</a:t>
            </a:r>
            <a:r>
              <a:rPr lang="ru-RU" sz="1700" b="1" dirty="0" smtClean="0"/>
              <a:t>)</a:t>
            </a:r>
            <a:endParaRPr lang="ru-RU" sz="17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952229"/>
              </p:ext>
            </p:extLst>
          </p:nvPr>
        </p:nvGraphicFramePr>
        <p:xfrm>
          <a:off x="107504" y="1124744"/>
          <a:ext cx="892899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222372" y="5635706"/>
            <a:ext cx="144016" cy="14401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250421" y="6084717"/>
            <a:ext cx="144016" cy="144017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654420" y="545379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 smtClean="0"/>
              <a:t>відхилення середнього балу в підрозділі відрізняється від Університету в меншу сторону на рівні </a:t>
            </a:r>
            <a:r>
              <a:rPr lang="en-US" sz="900" b="1" dirty="0"/>
              <a:t>p≤0,05</a:t>
            </a:r>
            <a:endParaRPr lang="ru-RU" sz="9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674457" y="5902811"/>
            <a:ext cx="3032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 smtClean="0"/>
              <a:t>відхилення середнього балу в підрозділі відрізняється від Університету в більшу сторону на рівні </a:t>
            </a:r>
            <a:r>
              <a:rPr lang="en-US" sz="900" b="1" dirty="0"/>
              <a:t>p≤0,05</a:t>
            </a:r>
            <a:endParaRPr lang="ru-RU" sz="9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438396" y="5580183"/>
            <a:ext cx="2880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00" dirty="0" smtClean="0"/>
              <a:t>-</a:t>
            </a:r>
            <a:endParaRPr lang="ru-RU" sz="900" dirty="0"/>
          </a:p>
        </p:txBody>
      </p:sp>
      <p:sp>
        <p:nvSpPr>
          <p:cNvPr id="12" name="TextBox 11"/>
          <p:cNvSpPr txBox="1"/>
          <p:nvPr/>
        </p:nvSpPr>
        <p:spPr>
          <a:xfrm>
            <a:off x="5386053" y="6041309"/>
            <a:ext cx="2964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00" dirty="0" smtClean="0"/>
              <a:t>-</a:t>
            </a:r>
            <a:endParaRPr lang="ru-RU" sz="9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9" y="5301207"/>
            <a:ext cx="3029393" cy="1535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348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064898"/>
              </p:ext>
            </p:extLst>
          </p:nvPr>
        </p:nvGraphicFramePr>
        <p:xfrm>
          <a:off x="323528" y="982088"/>
          <a:ext cx="8640960" cy="568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4082"/>
          </a:xfrm>
        </p:spPr>
        <p:txBody>
          <a:bodyPr>
            <a:noAutofit/>
          </a:bodyPr>
          <a:lstStyle/>
          <a:p>
            <a:r>
              <a:rPr lang="ru-RU" sz="1800" b="1" dirty="0" err="1"/>
              <a:t>Середній</a:t>
            </a:r>
            <a:r>
              <a:rPr lang="ru-RU" sz="1800" b="1" dirty="0"/>
              <a:t> бал </a:t>
            </a:r>
            <a:r>
              <a:rPr lang="ru-RU" sz="1800" b="1" dirty="0" err="1"/>
              <a:t>відвідування</a:t>
            </a:r>
            <a:r>
              <a:rPr lang="ru-RU" sz="1800" b="1" dirty="0"/>
              <a:t> </a:t>
            </a:r>
            <a:r>
              <a:rPr lang="ru-RU" sz="1800" b="1" dirty="0" err="1"/>
              <a:t>позанавчальних</a:t>
            </a:r>
            <a:r>
              <a:rPr lang="ru-RU" sz="1800" b="1" dirty="0"/>
              <a:t> </a:t>
            </a:r>
            <a:r>
              <a:rPr lang="ru-RU" sz="1800" b="1" dirty="0" err="1"/>
              <a:t>заходів</a:t>
            </a:r>
            <a:r>
              <a:rPr lang="ru-RU" sz="1800" b="1" dirty="0"/>
              <a:t> і </a:t>
            </a:r>
            <a:r>
              <a:rPr lang="ru-RU" sz="1800" b="1" dirty="0" err="1"/>
              <a:t>загальної</a:t>
            </a:r>
            <a:r>
              <a:rPr lang="ru-RU" sz="1800" b="1" dirty="0"/>
              <a:t> </a:t>
            </a:r>
            <a:r>
              <a:rPr lang="ru-RU" sz="1800" b="1" dirty="0" err="1"/>
              <a:t>включеності</a:t>
            </a:r>
            <a:r>
              <a:rPr lang="ru-RU" sz="1800" b="1" dirty="0"/>
              <a:t> в </a:t>
            </a:r>
            <a:r>
              <a:rPr lang="ru-RU" sz="1800" b="1" dirty="0" err="1"/>
              <a:t>університетське</a:t>
            </a:r>
            <a:r>
              <a:rPr lang="ru-RU" sz="1800" b="1" dirty="0"/>
              <a:t> </a:t>
            </a:r>
            <a:r>
              <a:rPr lang="ru-RU" sz="1800" b="1" dirty="0" err="1"/>
              <a:t>життя</a:t>
            </a:r>
            <a:r>
              <a:rPr lang="ru-RU" sz="1800" b="1" dirty="0"/>
              <a:t> </a:t>
            </a:r>
            <a:r>
              <a:rPr lang="ru-RU" sz="1800" b="1" dirty="0" err="1"/>
              <a:t>студентів</a:t>
            </a:r>
            <a:r>
              <a:rPr lang="ru-RU" sz="1800" b="1" dirty="0"/>
              <a:t> </a:t>
            </a:r>
            <a:r>
              <a:rPr lang="ru-RU" sz="1800" b="1" dirty="0" err="1"/>
              <a:t>Київського</a:t>
            </a:r>
            <a:r>
              <a:rPr lang="ru-RU" sz="1800" b="1" dirty="0"/>
              <a:t> </a:t>
            </a:r>
            <a:r>
              <a:rPr lang="ru-RU" sz="1800" b="1" dirty="0" err="1"/>
              <a:t>університету</a:t>
            </a:r>
            <a:r>
              <a:rPr lang="ru-RU" sz="1800" b="1" dirty="0"/>
              <a:t> </a:t>
            </a:r>
            <a:r>
              <a:rPr lang="ru-RU" sz="1800" b="1" dirty="0" err="1"/>
              <a:t>імені</a:t>
            </a:r>
            <a:r>
              <a:rPr lang="ru-RU" sz="1800" b="1" dirty="0"/>
              <a:t> Бориса </a:t>
            </a:r>
            <a:r>
              <a:rPr lang="ru-RU" sz="1800" b="1" dirty="0" err="1"/>
              <a:t>Грінченка</a:t>
            </a:r>
            <a:r>
              <a:rPr lang="ru-RU" sz="1800" b="1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35118" y="5953056"/>
            <a:ext cx="144016" cy="14401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767166" y="577114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 smtClean="0"/>
              <a:t>відхилення середнього балу в підрозділі відрізняється від Університету в меншу сторону на рівні </a:t>
            </a:r>
            <a:r>
              <a:rPr lang="en-US" sz="900" b="1" dirty="0"/>
              <a:t>p≤0,05</a:t>
            </a:r>
            <a:endParaRPr lang="ru-RU" sz="9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551142" y="5897533"/>
            <a:ext cx="2880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00" dirty="0" smtClean="0"/>
              <a:t>-</a:t>
            </a:r>
            <a:endParaRPr lang="ru-RU" sz="9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43130" y="6402802"/>
            <a:ext cx="144016" cy="144017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767166" y="6220896"/>
            <a:ext cx="3032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 smtClean="0"/>
              <a:t>відхилення середнього балу в підрозділі відрізняється від Університету в більшу сторону на рівні </a:t>
            </a:r>
            <a:r>
              <a:rPr lang="en-US" sz="900" b="1" dirty="0"/>
              <a:t>p≤0,05</a:t>
            </a:r>
            <a:endParaRPr lang="ru-RU" sz="9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478762" y="6359394"/>
            <a:ext cx="2964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00" dirty="0" smtClean="0"/>
              <a:t>-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355566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613</TotalTime>
  <Words>256</Words>
  <Application>Microsoft Office PowerPoint</Application>
  <PresentationFormat>Экран (4:3)</PresentationFormat>
  <Paragraphs>86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Тема Office</vt:lpstr>
      <vt:lpstr>Грань</vt:lpstr>
      <vt:lpstr>«Участь студентів Київського університету імені Бориса Грінченка у позанавчальних заходах» </vt:lpstr>
      <vt:lpstr>Середній бал відвідування позанавчальних заходів і загальної включеності в університетське життя студентів Київського університету імені Бориса Грінченка (заходи в Університеті і підрозділах)</vt:lpstr>
      <vt:lpstr>Середній бал відвідування позанавчальних заходів і загальної включеності в університетське життя студентів Київського університету імені Бориса Грінченка (Університет і підрозділи в контексті заходів і включеності в університетське життя)</vt:lpstr>
      <vt:lpstr>Середній бал відвідування позанавчальних заходів і загальної включеності в університетське життя студентів Київського університету імені Бориса Грінченка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Юзер</dc:creator>
  <cp:lastModifiedBy>LUCKY</cp:lastModifiedBy>
  <cp:revision>201</cp:revision>
  <dcterms:created xsi:type="dcterms:W3CDTF">2014-01-17T13:11:51Z</dcterms:created>
  <dcterms:modified xsi:type="dcterms:W3CDTF">2014-04-17T22:11:10Z</dcterms:modified>
</cp:coreProperties>
</file>